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3FDBE-DB65-44A2-B35B-440620B27FC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策略層次的知識管理</a:t>
            </a:r>
          </a:p>
        </p:txBody>
      </p:sp>
      <p:sp>
        <p:nvSpPr>
          <p:cNvPr id="471044" name="Rectangle 4"/>
          <p:cNvSpPr>
            <a:spLocks noChangeArrowheads="1"/>
          </p:cNvSpPr>
          <p:nvPr/>
        </p:nvSpPr>
        <p:spPr bwMode="auto">
          <a:xfrm>
            <a:off x="685800" y="1066800"/>
            <a:ext cx="7924800" cy="51054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45" name="Line 6"/>
          <p:cNvSpPr>
            <a:spLocks noChangeShapeType="1"/>
          </p:cNvSpPr>
          <p:nvPr/>
        </p:nvSpPr>
        <p:spPr bwMode="auto">
          <a:xfrm flipV="1">
            <a:off x="2566988" y="1371600"/>
            <a:ext cx="1455737" cy="1030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46" name="Line 7"/>
          <p:cNvSpPr>
            <a:spLocks noChangeShapeType="1"/>
          </p:cNvSpPr>
          <p:nvPr/>
        </p:nvSpPr>
        <p:spPr bwMode="auto">
          <a:xfrm flipV="1">
            <a:off x="6773863" y="1371600"/>
            <a:ext cx="1455737" cy="1030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47" name="Line 8"/>
          <p:cNvSpPr>
            <a:spLocks noChangeShapeType="1"/>
          </p:cNvSpPr>
          <p:nvPr/>
        </p:nvSpPr>
        <p:spPr bwMode="auto">
          <a:xfrm>
            <a:off x="4022725" y="1371600"/>
            <a:ext cx="418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48" name="Line 9"/>
          <p:cNvSpPr>
            <a:spLocks noChangeShapeType="1"/>
          </p:cNvSpPr>
          <p:nvPr/>
        </p:nvSpPr>
        <p:spPr bwMode="auto">
          <a:xfrm>
            <a:off x="2874963" y="2209800"/>
            <a:ext cx="4135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49" name="Line 10"/>
          <p:cNvSpPr>
            <a:spLocks noChangeShapeType="1"/>
          </p:cNvSpPr>
          <p:nvPr/>
        </p:nvSpPr>
        <p:spPr bwMode="auto">
          <a:xfrm>
            <a:off x="3079750" y="20574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50" name="Line 11"/>
          <p:cNvSpPr>
            <a:spLocks noChangeShapeType="1"/>
          </p:cNvSpPr>
          <p:nvPr/>
        </p:nvSpPr>
        <p:spPr bwMode="auto">
          <a:xfrm>
            <a:off x="3286125" y="1905000"/>
            <a:ext cx="4205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51" name="Line 12"/>
          <p:cNvSpPr>
            <a:spLocks noChangeShapeType="1"/>
          </p:cNvSpPr>
          <p:nvPr/>
        </p:nvSpPr>
        <p:spPr bwMode="auto">
          <a:xfrm>
            <a:off x="3490913" y="17526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52" name="Line 13"/>
          <p:cNvSpPr>
            <a:spLocks noChangeShapeType="1"/>
          </p:cNvSpPr>
          <p:nvPr/>
        </p:nvSpPr>
        <p:spPr bwMode="auto">
          <a:xfrm>
            <a:off x="3695700" y="16002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53" name="Text Box 14"/>
          <p:cNvSpPr txBox="1">
            <a:spLocks noChangeArrowheads="1"/>
          </p:cNvSpPr>
          <p:nvPr/>
        </p:nvSpPr>
        <p:spPr bwMode="auto">
          <a:xfrm>
            <a:off x="3832225" y="21336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生產知識</a:t>
            </a:r>
          </a:p>
        </p:txBody>
      </p:sp>
      <p:sp>
        <p:nvSpPr>
          <p:cNvPr id="471054" name="Text Box 15"/>
          <p:cNvSpPr txBox="1">
            <a:spLocks noChangeArrowheads="1"/>
          </p:cNvSpPr>
          <p:nvPr/>
        </p:nvSpPr>
        <p:spPr bwMode="auto">
          <a:xfrm>
            <a:off x="4090988" y="19050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行銷知識</a:t>
            </a:r>
          </a:p>
        </p:txBody>
      </p:sp>
      <p:sp>
        <p:nvSpPr>
          <p:cNvPr id="471055" name="Text Box 16"/>
          <p:cNvSpPr txBox="1">
            <a:spLocks noChangeArrowheads="1"/>
          </p:cNvSpPr>
          <p:nvPr/>
        </p:nvSpPr>
        <p:spPr bwMode="auto">
          <a:xfrm>
            <a:off x="4394200" y="1752600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人資知識</a:t>
            </a:r>
          </a:p>
        </p:txBody>
      </p:sp>
      <p:sp>
        <p:nvSpPr>
          <p:cNvPr id="471056" name="Text Box 17"/>
          <p:cNvSpPr txBox="1">
            <a:spLocks noChangeArrowheads="1"/>
          </p:cNvSpPr>
          <p:nvPr/>
        </p:nvSpPr>
        <p:spPr bwMode="auto">
          <a:xfrm>
            <a:off x="4414838" y="1600200"/>
            <a:ext cx="164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研發知識</a:t>
            </a:r>
          </a:p>
        </p:txBody>
      </p:sp>
      <p:sp>
        <p:nvSpPr>
          <p:cNvPr id="471057" name="Text Box 18"/>
          <p:cNvSpPr txBox="1">
            <a:spLocks noChangeArrowheads="1"/>
          </p:cNvSpPr>
          <p:nvPr/>
        </p:nvSpPr>
        <p:spPr bwMode="auto">
          <a:xfrm>
            <a:off x="4910138" y="14478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財務知識</a:t>
            </a:r>
          </a:p>
        </p:txBody>
      </p:sp>
      <p:sp>
        <p:nvSpPr>
          <p:cNvPr id="471058" name="Text Box 19"/>
          <p:cNvSpPr txBox="1">
            <a:spLocks noChangeArrowheads="1"/>
          </p:cNvSpPr>
          <p:nvPr/>
        </p:nvSpPr>
        <p:spPr bwMode="auto">
          <a:xfrm>
            <a:off x="5091113" y="1295400"/>
            <a:ext cx="155733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整體經營知識</a:t>
            </a:r>
          </a:p>
        </p:txBody>
      </p:sp>
      <p:sp>
        <p:nvSpPr>
          <p:cNvPr id="471059" name="Rectangle 21"/>
          <p:cNvSpPr>
            <a:spLocks noChangeArrowheads="1"/>
          </p:cNvSpPr>
          <p:nvPr/>
        </p:nvSpPr>
        <p:spPr bwMode="auto">
          <a:xfrm>
            <a:off x="2590800" y="5334000"/>
            <a:ext cx="4191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71060" name="Text Box 22"/>
          <p:cNvSpPr txBox="1">
            <a:spLocks noChangeArrowheads="1"/>
          </p:cNvSpPr>
          <p:nvPr/>
        </p:nvSpPr>
        <p:spPr bwMode="auto">
          <a:xfrm>
            <a:off x="26670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命題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界定</a:t>
            </a:r>
          </a:p>
        </p:txBody>
      </p:sp>
      <p:sp>
        <p:nvSpPr>
          <p:cNvPr id="471061" name="Text Box 23"/>
          <p:cNvSpPr txBox="1">
            <a:spLocks noChangeArrowheads="1"/>
          </p:cNvSpPr>
          <p:nvPr/>
        </p:nvSpPr>
        <p:spPr bwMode="auto">
          <a:xfrm>
            <a:off x="33528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解題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目標</a:t>
            </a:r>
          </a:p>
        </p:txBody>
      </p:sp>
      <p:sp>
        <p:nvSpPr>
          <p:cNvPr id="471062" name="Text Box 24"/>
          <p:cNvSpPr txBox="1">
            <a:spLocks noChangeArrowheads="1"/>
          </p:cNvSpPr>
          <p:nvPr/>
        </p:nvSpPr>
        <p:spPr bwMode="auto">
          <a:xfrm>
            <a:off x="40386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研究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方法</a:t>
            </a:r>
          </a:p>
        </p:txBody>
      </p:sp>
      <p:sp>
        <p:nvSpPr>
          <p:cNvPr id="471063" name="Text Box 25"/>
          <p:cNvSpPr txBox="1">
            <a:spLocks noChangeArrowheads="1"/>
          </p:cNvSpPr>
          <p:nvPr/>
        </p:nvSpPr>
        <p:spPr bwMode="auto">
          <a:xfrm>
            <a:off x="47244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解題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方案</a:t>
            </a:r>
          </a:p>
        </p:txBody>
      </p:sp>
      <p:sp>
        <p:nvSpPr>
          <p:cNvPr id="471064" name="Text Box 26"/>
          <p:cNvSpPr txBox="1">
            <a:spLocks noChangeArrowheads="1"/>
          </p:cNvSpPr>
          <p:nvPr/>
        </p:nvSpPr>
        <p:spPr bwMode="auto">
          <a:xfrm>
            <a:off x="54102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分析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驗證</a:t>
            </a:r>
          </a:p>
        </p:txBody>
      </p:sp>
      <p:sp>
        <p:nvSpPr>
          <p:cNvPr id="471065" name="Text Box 27"/>
          <p:cNvSpPr txBox="1">
            <a:spLocks noChangeArrowheads="1"/>
          </p:cNvSpPr>
          <p:nvPr/>
        </p:nvSpPr>
        <p:spPr bwMode="auto">
          <a:xfrm>
            <a:off x="60960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檢討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調整</a:t>
            </a:r>
          </a:p>
        </p:txBody>
      </p:sp>
      <p:sp>
        <p:nvSpPr>
          <p:cNvPr id="471066" name="Text Box 29"/>
          <p:cNvSpPr txBox="1">
            <a:spLocks noChangeArrowheads="1"/>
          </p:cNvSpPr>
          <p:nvPr/>
        </p:nvSpPr>
        <p:spPr bwMode="auto">
          <a:xfrm>
            <a:off x="7162800" y="4343400"/>
            <a:ext cx="869950" cy="64135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作業層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471067" name="Text Box 30"/>
          <p:cNvSpPr txBox="1">
            <a:spLocks noChangeArrowheads="1"/>
          </p:cNvSpPr>
          <p:nvPr/>
        </p:nvSpPr>
        <p:spPr bwMode="auto">
          <a:xfrm>
            <a:off x="7162800" y="3505200"/>
            <a:ext cx="869950" cy="64135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管理層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471068" name="Text Box 31"/>
          <p:cNvSpPr txBox="1">
            <a:spLocks noChangeArrowheads="1"/>
          </p:cNvSpPr>
          <p:nvPr/>
        </p:nvSpPr>
        <p:spPr bwMode="auto">
          <a:xfrm>
            <a:off x="7162800" y="2590800"/>
            <a:ext cx="869950" cy="6413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策略層</a:t>
            </a:r>
          </a:p>
          <a:p>
            <a:pPr algn="ctr"/>
            <a:r>
              <a:rPr lang="zh-TW" altLang="en-US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471069" name="Rectangle 32"/>
          <p:cNvSpPr>
            <a:spLocks noChangeArrowheads="1"/>
          </p:cNvSpPr>
          <p:nvPr/>
        </p:nvSpPr>
        <p:spPr bwMode="auto">
          <a:xfrm>
            <a:off x="2566988" y="2401888"/>
            <a:ext cx="4187825" cy="27035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70" name="Line 33"/>
          <p:cNvSpPr>
            <a:spLocks noChangeShapeType="1"/>
          </p:cNvSpPr>
          <p:nvPr/>
        </p:nvSpPr>
        <p:spPr bwMode="auto">
          <a:xfrm>
            <a:off x="2566988" y="3303588"/>
            <a:ext cx="41878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1" name="Line 34"/>
          <p:cNvSpPr>
            <a:spLocks noChangeShapeType="1"/>
          </p:cNvSpPr>
          <p:nvPr/>
        </p:nvSpPr>
        <p:spPr bwMode="auto">
          <a:xfrm>
            <a:off x="2566988" y="4203700"/>
            <a:ext cx="41878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2" name="Line 35"/>
          <p:cNvSpPr>
            <a:spLocks noChangeShapeType="1"/>
          </p:cNvSpPr>
          <p:nvPr/>
        </p:nvSpPr>
        <p:spPr bwMode="auto">
          <a:xfrm>
            <a:off x="32766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3" name="Line 36"/>
          <p:cNvSpPr>
            <a:spLocks noChangeShapeType="1"/>
          </p:cNvSpPr>
          <p:nvPr/>
        </p:nvSpPr>
        <p:spPr bwMode="auto">
          <a:xfrm>
            <a:off x="40386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4" name="Line 37"/>
          <p:cNvSpPr>
            <a:spLocks noChangeShapeType="1"/>
          </p:cNvSpPr>
          <p:nvPr/>
        </p:nvSpPr>
        <p:spPr bwMode="auto">
          <a:xfrm>
            <a:off x="47244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5" name="Line 38"/>
          <p:cNvSpPr>
            <a:spLocks noChangeShapeType="1"/>
          </p:cNvSpPr>
          <p:nvPr/>
        </p:nvSpPr>
        <p:spPr bwMode="auto">
          <a:xfrm>
            <a:off x="54102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6" name="Line 39"/>
          <p:cNvSpPr>
            <a:spLocks noChangeShapeType="1"/>
          </p:cNvSpPr>
          <p:nvPr/>
        </p:nvSpPr>
        <p:spPr bwMode="auto">
          <a:xfrm>
            <a:off x="60960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7" name="AutoShape 40"/>
          <p:cNvSpPr>
            <a:spLocks noChangeArrowheads="1"/>
          </p:cNvSpPr>
          <p:nvPr/>
        </p:nvSpPr>
        <p:spPr bwMode="auto">
          <a:xfrm>
            <a:off x="2362200" y="2743200"/>
            <a:ext cx="4719638" cy="304800"/>
          </a:xfrm>
          <a:prstGeom prst="rightArrow">
            <a:avLst>
              <a:gd name="adj1" fmla="val 66667"/>
              <a:gd name="adj2" fmla="val 269328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78" name="AutoShape 41"/>
          <p:cNvSpPr>
            <a:spLocks noChangeArrowheads="1"/>
          </p:cNvSpPr>
          <p:nvPr/>
        </p:nvSpPr>
        <p:spPr bwMode="auto">
          <a:xfrm>
            <a:off x="2362200" y="3657600"/>
            <a:ext cx="4719638" cy="304800"/>
          </a:xfrm>
          <a:prstGeom prst="rightArrow">
            <a:avLst>
              <a:gd name="adj1" fmla="val 66667"/>
              <a:gd name="adj2" fmla="val 269328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79" name="AutoShape 42"/>
          <p:cNvSpPr>
            <a:spLocks noChangeArrowheads="1"/>
          </p:cNvSpPr>
          <p:nvPr/>
        </p:nvSpPr>
        <p:spPr bwMode="auto">
          <a:xfrm>
            <a:off x="2362200" y="4572000"/>
            <a:ext cx="4719638" cy="304800"/>
          </a:xfrm>
          <a:prstGeom prst="rightArrow">
            <a:avLst>
              <a:gd name="adj1" fmla="val 66667"/>
              <a:gd name="adj2" fmla="val 269328"/>
            </a:avLst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80" name="Rectangle 44"/>
          <p:cNvSpPr>
            <a:spLocks noChangeArrowheads="1"/>
          </p:cNvSpPr>
          <p:nvPr/>
        </p:nvSpPr>
        <p:spPr bwMode="auto">
          <a:xfrm>
            <a:off x="838200" y="1524000"/>
            <a:ext cx="1371600" cy="13716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zh-TW" altLang="en-US" sz="24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組織文化</a:t>
            </a:r>
          </a:p>
        </p:txBody>
      </p:sp>
      <p:sp>
        <p:nvSpPr>
          <p:cNvPr id="471081" name="Text Box 45"/>
          <p:cNvSpPr txBox="1">
            <a:spLocks noChangeArrowheads="1"/>
          </p:cNvSpPr>
          <p:nvPr/>
        </p:nvSpPr>
        <p:spPr bwMode="auto">
          <a:xfrm>
            <a:off x="914400" y="1981200"/>
            <a:ext cx="1200150" cy="701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價值信念</a:t>
            </a:r>
          </a:p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常規準則</a:t>
            </a:r>
          </a:p>
        </p:txBody>
      </p:sp>
      <p:sp>
        <p:nvSpPr>
          <p:cNvPr id="549934" name="Oval 46"/>
          <p:cNvSpPr>
            <a:spLocks noChangeArrowheads="1"/>
          </p:cNvSpPr>
          <p:nvPr/>
        </p:nvSpPr>
        <p:spPr bwMode="auto">
          <a:xfrm>
            <a:off x="1219200" y="1066800"/>
            <a:ext cx="7924800" cy="2514600"/>
          </a:xfrm>
          <a:prstGeom prst="ellipse">
            <a:avLst/>
          </a:prstGeom>
          <a:noFill/>
          <a:ln w="762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914400" y="2819400"/>
            <a:ext cx="1104900" cy="3186113"/>
            <a:chOff x="576" y="1440"/>
            <a:chExt cx="696" cy="2007"/>
          </a:xfrm>
        </p:grpSpPr>
        <p:sp>
          <p:nvSpPr>
            <p:cNvPr id="471085" name="Text Box 48"/>
            <p:cNvSpPr txBox="1">
              <a:spLocks noChangeArrowheads="1"/>
            </p:cNvSpPr>
            <p:nvPr/>
          </p:nvSpPr>
          <p:spPr bwMode="auto">
            <a:xfrm>
              <a:off x="576" y="1440"/>
              <a:ext cx="6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471086" name="Text Box 49"/>
            <p:cNvSpPr txBox="1">
              <a:spLocks noChangeArrowheads="1"/>
            </p:cNvSpPr>
            <p:nvPr/>
          </p:nvSpPr>
          <p:spPr bwMode="auto">
            <a:xfrm>
              <a:off x="628" y="3216"/>
              <a:ext cx="6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solidFill>
                    <a:srgbClr val="99FF33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solidFill>
                    <a:srgbClr val="99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471087" name="AutoShape 50"/>
            <p:cNvSpPr>
              <a:spLocks noChangeArrowheads="1"/>
            </p:cNvSpPr>
            <p:nvPr/>
          </p:nvSpPr>
          <p:spPr bwMode="auto">
            <a:xfrm>
              <a:off x="624" y="1680"/>
              <a:ext cx="576" cy="1488"/>
            </a:xfrm>
            <a:prstGeom prst="rtTriangle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1088" name="AutoShape 51"/>
            <p:cNvSpPr>
              <a:spLocks noChangeArrowheads="1"/>
            </p:cNvSpPr>
            <p:nvPr/>
          </p:nvSpPr>
          <p:spPr bwMode="auto">
            <a:xfrm rot="10800000">
              <a:off x="672" y="1680"/>
              <a:ext cx="576" cy="1488"/>
            </a:xfrm>
            <a:prstGeom prst="rtTriangle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471084" name="Picture 52" descr="j0286671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58125" y="5184775"/>
            <a:ext cx="1047750" cy="1143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9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9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9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51BAA-92E7-4221-9DD9-7AF899C64B7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873586" name="Rectangle 114"/>
          <p:cNvSpPr>
            <a:spLocks noGrp="1" noChangeArrowheads="1"/>
          </p:cNvSpPr>
          <p:nvPr>
            <p:ph type="title"/>
          </p:nvPr>
        </p:nvSpPr>
        <p:spPr>
          <a:xfrm>
            <a:off x="47625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策略思考：心智模式與思維</a:t>
            </a:r>
          </a:p>
        </p:txBody>
      </p:sp>
      <p:graphicFrame>
        <p:nvGraphicFramePr>
          <p:cNvPr id="873587" name="Group 115"/>
          <p:cNvGraphicFramePr>
            <a:graphicFrameLocks noGrp="1"/>
          </p:cNvGraphicFramePr>
          <p:nvPr/>
        </p:nvGraphicFramePr>
        <p:xfrm>
          <a:off x="927100" y="819150"/>
          <a:ext cx="7315200" cy="5298440"/>
        </p:xfrm>
        <a:graphic>
          <a:graphicData uri="http://schemas.openxmlformats.org/drawingml/2006/table">
            <a:tbl>
              <a:tblPr/>
              <a:tblGrid>
                <a:gridCol w="1522413"/>
                <a:gridCol w="1595437"/>
                <a:gridCol w="1666875"/>
                <a:gridCol w="1235075"/>
                <a:gridCol w="1295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思考類型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思考程序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思考內涵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思考目標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思考階段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本質性思考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比較、分析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判斷內涵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比較特色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情境認知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第一階段思考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衍生性思考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取代、縮小擴展、反向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轉變、聯想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問題認知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推理性思考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歸納、演繹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種類、程度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準則推論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邏輯性思考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批判、內省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適當性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準則形成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方法性思考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系統思考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多元思考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質性分析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因果關係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準則重塑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價值原則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重要性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規則、原則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準則確定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第二階段思考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決策執行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優先順序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現實性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可能性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行動方案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73640" name="Rectangle 168"/>
          <p:cNvSpPr>
            <a:spLocks noChangeArrowheads="1"/>
          </p:cNvSpPr>
          <p:nvPr/>
        </p:nvSpPr>
        <p:spPr bwMode="auto">
          <a:xfrm>
            <a:off x="914400" y="3833813"/>
            <a:ext cx="6019800" cy="765175"/>
          </a:xfrm>
          <a:prstGeom prst="rect">
            <a:avLst/>
          </a:prstGeom>
          <a:noFill/>
          <a:ln w="76200">
            <a:solidFill>
              <a:srgbClr val="FFFF66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2120" name="Text Box 169"/>
          <p:cNvSpPr txBox="1">
            <a:spLocks noChangeArrowheads="1"/>
          </p:cNvSpPr>
          <p:nvPr/>
        </p:nvSpPr>
        <p:spPr bwMode="auto">
          <a:xfrm>
            <a:off x="2141538" y="6173788"/>
            <a:ext cx="465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修改自：知識創新與學習型組織，五南圖書，</a:t>
            </a:r>
            <a:r>
              <a:rPr lang="en-US" altLang="zh-TW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2001</a:t>
            </a:r>
          </a:p>
        </p:txBody>
      </p:sp>
      <p:pic>
        <p:nvPicPr>
          <p:cNvPr id="472121" name="Picture 170" descr="j0323766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12088" y="5408613"/>
            <a:ext cx="1038225" cy="866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3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3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36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BDB143-4FBA-468E-B165-452E58BE1B8B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02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策略思考：心智模式與思維</a:t>
            </a:r>
          </a:p>
        </p:txBody>
      </p:sp>
      <p:sp>
        <p:nvSpPr>
          <p:cNvPr id="473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223963"/>
            <a:ext cx="82296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latin typeface="Times New Roman" pitchFamily="18" charset="0"/>
              </a:rPr>
              <a:t>1. </a:t>
            </a:r>
            <a:r>
              <a:rPr lang="zh-TW" altLang="en-US" sz="2400" smtClean="0">
                <a:latin typeface="Times New Roman" pitchFamily="18" charset="0"/>
              </a:rPr>
              <a:t>本質性思考（</a:t>
            </a:r>
            <a:r>
              <a:rPr lang="en-US" altLang="zh-TW" sz="2400" smtClean="0">
                <a:latin typeface="Times New Roman" pitchFamily="18" charset="0"/>
              </a:rPr>
              <a:t>Substantial Thinking</a:t>
            </a:r>
            <a:r>
              <a:rPr lang="zh-TW" altLang="en-US" sz="2400" smtClean="0">
                <a:latin typeface="Times New Roman" pitchFamily="18" charset="0"/>
              </a:rPr>
              <a:t>）：</a:t>
            </a:r>
            <a:r>
              <a:rPr lang="en-US" altLang="zh-TW" sz="2400" smtClean="0">
                <a:latin typeface="Times New Roman" pitchFamily="18" charset="0"/>
              </a:rPr>
              <a:t>what it is </a:t>
            </a:r>
            <a:r>
              <a:rPr lang="zh-TW" altLang="en-US" sz="2400" smtClean="0">
                <a:latin typeface="Times New Roman" pitchFamily="18" charset="0"/>
              </a:rPr>
              <a:t>是分析、判斷（</a:t>
            </a:r>
            <a:r>
              <a:rPr lang="en-US" altLang="zh-TW" sz="2400" smtClean="0">
                <a:latin typeface="Times New Roman" pitchFamily="18" charset="0"/>
              </a:rPr>
              <a:t>being</a:t>
            </a:r>
            <a:r>
              <a:rPr lang="zh-TW" altLang="en-US" sz="2400" smtClean="0">
                <a:latin typeface="Times New Roman" pitchFamily="18" charset="0"/>
              </a:rPr>
              <a:t>）的內涵，比較其特色（</a:t>
            </a:r>
            <a:r>
              <a:rPr lang="en-US" altLang="zh-TW" sz="2400" smtClean="0">
                <a:latin typeface="Times New Roman" pitchFamily="18" charset="0"/>
              </a:rPr>
              <a:t>having</a:t>
            </a:r>
            <a:r>
              <a:rPr lang="zh-TW" altLang="en-US" sz="2400" smtClean="0">
                <a:latin typeface="Times New Roman" pitchFamily="18" charset="0"/>
              </a:rPr>
              <a:t>），包括相似性及差異性（</a:t>
            </a:r>
            <a:r>
              <a:rPr lang="en-US" altLang="zh-TW" sz="2400" smtClean="0">
                <a:latin typeface="Times New Roman" pitchFamily="18" charset="0"/>
              </a:rPr>
              <a:t>Similarity and Difference</a:t>
            </a:r>
            <a:r>
              <a:rPr lang="zh-TW" altLang="en-US" sz="2400" smtClean="0">
                <a:latin typeface="Times New Roman" pitchFamily="18" charset="0"/>
              </a:rPr>
              <a:t>），其思考是所有</a:t>
            </a:r>
            <a:r>
              <a:rPr lang="zh-TW" altLang="en-US" sz="2400" u="sng" smtClean="0">
                <a:latin typeface="Times New Roman" pitchFamily="18" charset="0"/>
              </a:rPr>
              <a:t>認知的基礎</a:t>
            </a:r>
            <a:r>
              <a:rPr lang="zh-TW" altLang="en-US" sz="2400" smtClean="0">
                <a:latin typeface="Times New Roman" pitchFamily="18" charset="0"/>
              </a:rPr>
              <a:t>（</a:t>
            </a:r>
            <a:r>
              <a:rPr lang="en-US" altLang="zh-TW" sz="2400" smtClean="0">
                <a:latin typeface="Times New Roman" pitchFamily="18" charset="0"/>
              </a:rPr>
              <a:t>Kelso, 1995</a:t>
            </a:r>
            <a:r>
              <a:rPr lang="zh-TW" altLang="en-US" sz="2400" smtClean="0">
                <a:latin typeface="Times New Roman" pitchFamily="18" charset="0"/>
              </a:rPr>
              <a:t>）。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latin typeface="Times New Roman" pitchFamily="18" charset="0"/>
              </a:rPr>
              <a:t>2. Genentic Thinking</a:t>
            </a:r>
            <a:r>
              <a:rPr lang="zh-TW" altLang="en-US" sz="2400" smtClean="0">
                <a:latin typeface="Times New Roman" pitchFamily="18" charset="0"/>
              </a:rPr>
              <a:t>：</a:t>
            </a:r>
            <a:r>
              <a:rPr lang="en-US" altLang="zh-TW" sz="2400" smtClean="0">
                <a:latin typeface="Times New Roman" pitchFamily="18" charset="0"/>
              </a:rPr>
              <a:t>becoming </a:t>
            </a:r>
            <a:r>
              <a:rPr lang="zh-TW" altLang="en-US" sz="2400" smtClean="0">
                <a:latin typeface="Times New Roman" pitchFamily="18" charset="0"/>
              </a:rPr>
              <a:t>的思考。在本質做變化，如擴大（展）、縮小、反向、取代（被取代）、重組，</a:t>
            </a:r>
            <a:r>
              <a:rPr lang="zh-TW" altLang="en-US" sz="2400" u="sng" smtClean="0">
                <a:latin typeface="Times New Roman" pitchFamily="18" charset="0"/>
              </a:rPr>
              <a:t>會變成什麼不同</a:t>
            </a:r>
            <a:r>
              <a:rPr lang="zh-TW" altLang="en-US" sz="2400" smtClean="0">
                <a:latin typeface="Times New Roman" pitchFamily="18" charset="0"/>
              </a:rPr>
              <a:t>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latin typeface="Times New Roman" pitchFamily="18" charset="0"/>
              </a:rPr>
              <a:t>3. Logic Thinking</a:t>
            </a:r>
            <a:r>
              <a:rPr lang="zh-TW" altLang="en-US" sz="2400" smtClean="0">
                <a:latin typeface="Times New Roman" pitchFamily="18" charset="0"/>
              </a:rPr>
              <a:t>：</a:t>
            </a:r>
            <a:r>
              <a:rPr lang="en-US" altLang="zh-TW" sz="2400" smtClean="0">
                <a:latin typeface="Times New Roman" pitchFamily="18" charset="0"/>
              </a:rPr>
              <a:t>kind </a:t>
            </a:r>
            <a:r>
              <a:rPr lang="zh-TW" altLang="en-US" sz="2400" smtClean="0">
                <a:latin typeface="Times New Roman" pitchFamily="18" charset="0"/>
              </a:rPr>
              <a:t>或／和</a:t>
            </a:r>
            <a:r>
              <a:rPr lang="en-US" altLang="zh-TW" sz="2400" smtClean="0">
                <a:latin typeface="Times New Roman" pitchFamily="18" charset="0"/>
              </a:rPr>
              <a:t>degree</a:t>
            </a:r>
            <a:r>
              <a:rPr lang="zh-TW" altLang="en-US" sz="2400" smtClean="0">
                <a:latin typeface="Times New Roman" pitchFamily="18" charset="0"/>
              </a:rPr>
              <a:t>（種類、程度）的思考，依其類似性或比較性質的</a:t>
            </a:r>
            <a:r>
              <a:rPr lang="zh-TW" altLang="en-US" sz="2400" u="sng" smtClean="0">
                <a:latin typeface="Times New Roman" pitchFamily="18" charset="0"/>
              </a:rPr>
              <a:t>歸納</a:t>
            </a:r>
            <a:r>
              <a:rPr lang="zh-TW" altLang="en-US" sz="2400" smtClean="0">
                <a:latin typeface="Times New Roman" pitchFamily="18" charset="0"/>
              </a:rPr>
              <a:t>，再依想像思考如取代、擴展、縮小</a:t>
            </a:r>
            <a:r>
              <a:rPr lang="en-US" altLang="zh-TW" sz="2400" smtClean="0">
                <a:latin typeface="Times New Roman" pitchFamily="18" charset="0"/>
              </a:rPr>
              <a:t>…</a:t>
            </a:r>
            <a:r>
              <a:rPr lang="zh-TW" altLang="en-US" sz="2400" smtClean="0">
                <a:latin typeface="Times New Roman" pitchFamily="18" charset="0"/>
              </a:rPr>
              <a:t>等做</a:t>
            </a:r>
            <a:r>
              <a:rPr lang="zh-TW" altLang="en-US" sz="2400" u="sng" smtClean="0">
                <a:latin typeface="Times New Roman" pitchFamily="18" charset="0"/>
              </a:rPr>
              <a:t>演繹</a:t>
            </a:r>
            <a:r>
              <a:rPr lang="zh-TW" altLang="en-US" sz="2400" smtClean="0">
                <a:latin typeface="Times New Roman" pitchFamily="18" charset="0"/>
              </a:rPr>
              <a:t>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latin typeface="Times New Roman" pitchFamily="18" charset="0"/>
              </a:rPr>
              <a:t>4. Reasoning Thinking</a:t>
            </a:r>
            <a:r>
              <a:rPr lang="zh-TW" altLang="en-US" sz="2400" smtClean="0">
                <a:latin typeface="Times New Roman" pitchFamily="18" charset="0"/>
              </a:rPr>
              <a:t>：</a:t>
            </a:r>
            <a:r>
              <a:rPr lang="en-US" altLang="zh-TW" sz="2400" smtClean="0">
                <a:latin typeface="Times New Roman" pitchFamily="18" charset="0"/>
              </a:rPr>
              <a:t>events</a:t>
            </a:r>
            <a:r>
              <a:rPr lang="zh-TW" altLang="en-US" sz="2400" smtClean="0">
                <a:latin typeface="Times New Roman" pitchFamily="18" charset="0"/>
              </a:rPr>
              <a:t>（事件）發生或呈現的狀況（</a:t>
            </a:r>
            <a:r>
              <a:rPr lang="en-US" altLang="zh-TW" sz="2400" smtClean="0">
                <a:latin typeface="Times New Roman" pitchFamily="18" charset="0"/>
              </a:rPr>
              <a:t>position</a:t>
            </a:r>
            <a:r>
              <a:rPr lang="zh-TW" altLang="en-US" sz="2400" smtClean="0">
                <a:latin typeface="Times New Roman" pitchFamily="18" charset="0"/>
              </a:rPr>
              <a:t>）</a:t>
            </a:r>
            <a:r>
              <a:rPr lang="zh-TW" altLang="en-US" sz="2400" u="sng" smtClean="0">
                <a:latin typeface="Times New Roman" pitchFamily="18" charset="0"/>
              </a:rPr>
              <a:t>批判其適當性</a:t>
            </a:r>
            <a:r>
              <a:rPr lang="zh-TW" altLang="en-US" sz="2400" smtClean="0">
                <a:latin typeface="Times New Roman" pitchFamily="18" charset="0"/>
              </a:rPr>
              <a:t>及該事件為例證來省思和原知識庫（</a:t>
            </a:r>
            <a:r>
              <a:rPr lang="en-US" altLang="zh-TW" sz="2400" smtClean="0">
                <a:latin typeface="Times New Roman" pitchFamily="18" charset="0"/>
              </a:rPr>
              <a:t>knowledge base</a:t>
            </a:r>
            <a:r>
              <a:rPr lang="zh-TW" altLang="en-US" sz="2400" smtClean="0">
                <a:latin typeface="Times New Roman" pitchFamily="18" charset="0"/>
              </a:rPr>
              <a:t>）或</a:t>
            </a:r>
            <a:r>
              <a:rPr lang="zh-TW" altLang="en-US" sz="2400" u="sng" smtClean="0">
                <a:latin typeface="Times New Roman" pitchFamily="18" charset="0"/>
              </a:rPr>
              <a:t>推論的適當性</a:t>
            </a:r>
            <a:r>
              <a:rPr lang="zh-TW" altLang="en-US" sz="2400" smtClean="0">
                <a:latin typeface="Times New Roman" pitchFamily="18" charset="0"/>
              </a:rPr>
              <a:t>，（如以三段論法來批判或省思事件的發生），若沒有這種思考，則不知變其行。（像農夫耕作大都是知其然，不知其所以然，跟別人做即可）。</a:t>
            </a:r>
          </a:p>
        </p:txBody>
      </p:sp>
      <p:sp>
        <p:nvSpPr>
          <p:cNvPr id="473093" name="Text Box 4"/>
          <p:cNvSpPr txBox="1">
            <a:spLocks noChangeArrowheads="1"/>
          </p:cNvSpPr>
          <p:nvPr/>
        </p:nvSpPr>
        <p:spPr bwMode="auto">
          <a:xfrm>
            <a:off x="2141538" y="6173788"/>
            <a:ext cx="465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修改自：知識創新與學習型組織，五南圖書，</a:t>
            </a:r>
            <a:r>
              <a:rPr lang="en-US" altLang="zh-TW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DCD643-DCB9-42C0-8A87-EC2E538F4C92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02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策略思考：心智模式與思維</a:t>
            </a:r>
          </a:p>
        </p:txBody>
      </p:sp>
      <p:sp>
        <p:nvSpPr>
          <p:cNvPr id="474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133475"/>
            <a:ext cx="8229600" cy="4995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latin typeface="Times New Roman" pitchFamily="18" charset="0"/>
              </a:rPr>
              <a:t>5. Approach Thinking</a:t>
            </a:r>
            <a:r>
              <a:rPr lang="zh-TW" altLang="en-US" sz="2400" smtClean="0">
                <a:latin typeface="Times New Roman" pitchFamily="18" charset="0"/>
              </a:rPr>
              <a:t>：時空變化，事件的</a:t>
            </a:r>
            <a:r>
              <a:rPr lang="en-US" altLang="zh-TW" sz="2400" smtClean="0">
                <a:latin typeface="Times New Roman" pitchFamily="18" charset="0"/>
              </a:rPr>
              <a:t>being</a:t>
            </a:r>
            <a:r>
              <a:rPr lang="zh-TW" altLang="en-US" sz="2400" smtClean="0">
                <a:latin typeface="Times New Roman" pitchFamily="18" charset="0"/>
              </a:rPr>
              <a:t>和</a:t>
            </a:r>
            <a:r>
              <a:rPr lang="en-US" altLang="zh-TW" sz="2400" smtClean="0">
                <a:latin typeface="Times New Roman" pitchFamily="18" charset="0"/>
              </a:rPr>
              <a:t>becoming</a:t>
            </a:r>
            <a:r>
              <a:rPr lang="zh-TW" altLang="en-US" sz="2400" smtClean="0">
                <a:latin typeface="Times New Roman" pitchFamily="18" charset="0"/>
              </a:rPr>
              <a:t>都變化。以</a:t>
            </a:r>
            <a:r>
              <a:rPr lang="zh-TW" altLang="en-US" sz="2400" u="sng" smtClean="0">
                <a:latin typeface="Times New Roman" pitchFamily="18" charset="0"/>
              </a:rPr>
              <a:t>系統思考和多元思考技</a:t>
            </a:r>
            <a:r>
              <a:rPr lang="zh-TW" altLang="en-US" sz="2400" smtClean="0">
                <a:latin typeface="Times New Roman" pitchFamily="18" charset="0"/>
              </a:rPr>
              <a:t>法來做質性分析其因果及內變多重。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latin typeface="Times New Roman" pitchFamily="18" charset="0"/>
              </a:rPr>
              <a:t>6. Ideology Forming</a:t>
            </a:r>
            <a:r>
              <a:rPr lang="zh-TW" altLang="en-US" sz="2400" smtClean="0">
                <a:latin typeface="Times New Roman" pitchFamily="18" charset="0"/>
              </a:rPr>
              <a:t>：經過系統思考（時間構面的思考），和多元思考（空間範疇的思考），</a:t>
            </a:r>
            <a:r>
              <a:rPr lang="zh-TW" altLang="en-US" sz="2400" u="sng" smtClean="0">
                <a:latin typeface="Times New Roman" pitchFamily="18" charset="0"/>
              </a:rPr>
              <a:t>重新對因果關係及多重交互關係的認知來理解</a:t>
            </a:r>
            <a:r>
              <a:rPr lang="zh-TW" altLang="en-US" sz="2400" smtClean="0">
                <a:latin typeface="Times New Roman" pitchFamily="18" charset="0"/>
              </a:rPr>
              <a:t>（解讀）事件的重要性（</a:t>
            </a:r>
            <a:r>
              <a:rPr lang="en-US" altLang="zh-TW" sz="2400" smtClean="0">
                <a:latin typeface="Times New Roman" pitchFamily="18" charset="0"/>
              </a:rPr>
              <a:t>Importance</a:t>
            </a:r>
            <a:r>
              <a:rPr lang="zh-TW" altLang="en-US" sz="2400" smtClean="0">
                <a:latin typeface="Times New Roman" pitchFamily="18" charset="0"/>
              </a:rPr>
              <a:t>）或發生的規則（</a:t>
            </a:r>
            <a:r>
              <a:rPr lang="en-US" altLang="zh-TW" sz="2400" smtClean="0">
                <a:latin typeface="Times New Roman" pitchFamily="18" charset="0"/>
              </a:rPr>
              <a:t>Rule</a:t>
            </a:r>
            <a:r>
              <a:rPr lang="zh-TW" altLang="en-US" sz="2400" smtClean="0">
                <a:latin typeface="Times New Roman" pitchFamily="18" charset="0"/>
              </a:rPr>
              <a:t>）而產生新的價值（</a:t>
            </a:r>
            <a:r>
              <a:rPr lang="en-US" altLang="zh-TW" sz="2400" smtClean="0">
                <a:latin typeface="Times New Roman" pitchFamily="18" charset="0"/>
              </a:rPr>
              <a:t>Value</a:t>
            </a:r>
            <a:r>
              <a:rPr lang="zh-TW" altLang="en-US" sz="2400" smtClean="0">
                <a:latin typeface="Times New Roman" pitchFamily="18" charset="0"/>
              </a:rPr>
              <a:t>）或原則（</a:t>
            </a:r>
            <a:r>
              <a:rPr lang="en-US" altLang="zh-TW" sz="2400" smtClean="0">
                <a:latin typeface="Times New Roman" pitchFamily="18" charset="0"/>
              </a:rPr>
              <a:t>Principle</a:t>
            </a:r>
            <a:r>
              <a:rPr lang="zh-TW" altLang="en-US" sz="2400" smtClean="0">
                <a:latin typeface="Times New Roman" pitchFamily="18" charset="0"/>
              </a:rPr>
              <a:t>）（所謂重要性，對個人或組織好處的認知）（</a:t>
            </a:r>
            <a:r>
              <a:rPr lang="en-US" altLang="zh-TW" sz="2400" smtClean="0">
                <a:latin typeface="Times New Roman" pitchFamily="18" charset="0"/>
              </a:rPr>
              <a:t>Van Dijk, 1998</a:t>
            </a:r>
            <a:r>
              <a:rPr lang="zh-TW" altLang="en-US" sz="2400" smtClean="0">
                <a:latin typeface="Times New Roman" pitchFamily="18" charset="0"/>
              </a:rPr>
              <a:t>）。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latin typeface="Times New Roman" pitchFamily="18" charset="0"/>
              </a:rPr>
              <a:t>7. Decision making</a:t>
            </a:r>
            <a:r>
              <a:rPr lang="zh-TW" altLang="en-US" sz="2400" smtClean="0">
                <a:latin typeface="Times New Roman" pitchFamily="18" charset="0"/>
              </a:rPr>
              <a:t>：由價值或原則來批判與省思其可能性（</a:t>
            </a:r>
            <a:r>
              <a:rPr lang="en-US" altLang="zh-TW" sz="2400" smtClean="0">
                <a:latin typeface="Times New Roman" pitchFamily="18" charset="0"/>
              </a:rPr>
              <a:t>Possibility</a:t>
            </a:r>
            <a:r>
              <a:rPr lang="zh-TW" altLang="en-US" sz="2400" smtClean="0">
                <a:latin typeface="Times New Roman" pitchFamily="18" charset="0"/>
              </a:rPr>
              <a:t>）或實際性（</a:t>
            </a:r>
            <a:r>
              <a:rPr lang="en-US" altLang="zh-TW" sz="2400" smtClean="0">
                <a:latin typeface="Times New Roman" pitchFamily="18" charset="0"/>
              </a:rPr>
              <a:t>Realibility</a:t>
            </a:r>
            <a:r>
              <a:rPr lang="zh-TW" altLang="en-US" sz="2400" smtClean="0">
                <a:latin typeface="Times New Roman" pitchFamily="18" charset="0"/>
              </a:rPr>
              <a:t>），形成行動上和假設／預測（</a:t>
            </a:r>
            <a:r>
              <a:rPr lang="en-US" altLang="zh-TW" sz="2400" smtClean="0">
                <a:latin typeface="Times New Roman" pitchFamily="18" charset="0"/>
              </a:rPr>
              <a:t>Assumption</a:t>
            </a:r>
            <a:r>
              <a:rPr lang="zh-TW" altLang="en-US" sz="2400" smtClean="0">
                <a:latin typeface="Times New Roman" pitchFamily="18" charset="0"/>
              </a:rPr>
              <a:t>）或方向（</a:t>
            </a:r>
            <a:r>
              <a:rPr lang="en-US" altLang="zh-TW" sz="2400" smtClean="0">
                <a:latin typeface="Times New Roman" pitchFamily="18" charset="0"/>
              </a:rPr>
              <a:t>Direction</a:t>
            </a:r>
            <a:r>
              <a:rPr lang="zh-TW" altLang="en-US" sz="2400" smtClean="0">
                <a:latin typeface="Times New Roman" pitchFamily="18" charset="0"/>
              </a:rPr>
              <a:t>）決定行動上的優先順序（</a:t>
            </a:r>
            <a:r>
              <a:rPr lang="en-US" altLang="zh-TW" sz="2400" smtClean="0">
                <a:latin typeface="Times New Roman" pitchFamily="18" charset="0"/>
              </a:rPr>
              <a:t>Priorities</a:t>
            </a:r>
            <a:r>
              <a:rPr lang="zh-TW" altLang="en-US" sz="2400" smtClean="0">
                <a:latin typeface="Times New Roman" pitchFamily="18" charset="0"/>
              </a:rPr>
              <a:t>）或願景（</a:t>
            </a:r>
            <a:r>
              <a:rPr lang="en-US" altLang="zh-TW" sz="2400" smtClean="0">
                <a:latin typeface="Times New Roman" pitchFamily="18" charset="0"/>
              </a:rPr>
              <a:t>Vision</a:t>
            </a:r>
            <a:r>
              <a:rPr lang="zh-TW" altLang="en-US" sz="2400" smtClean="0">
                <a:latin typeface="Times New Roman" pitchFamily="18" charset="0"/>
              </a:rPr>
              <a:t>）（</a:t>
            </a:r>
            <a:r>
              <a:rPr lang="en-US" altLang="zh-TW" sz="2400" smtClean="0">
                <a:latin typeface="Times New Roman" pitchFamily="18" charset="0"/>
              </a:rPr>
              <a:t>Klein, 1997</a:t>
            </a:r>
            <a:r>
              <a:rPr lang="zh-TW" altLang="en-US" sz="2400" smtClean="0">
                <a:latin typeface="Times New Roman" pitchFamily="18" charset="0"/>
              </a:rPr>
              <a:t>）。</a:t>
            </a:r>
          </a:p>
        </p:txBody>
      </p:sp>
      <p:sp>
        <p:nvSpPr>
          <p:cNvPr id="474117" name="Text Box 4"/>
          <p:cNvSpPr txBox="1">
            <a:spLocks noChangeArrowheads="1"/>
          </p:cNvSpPr>
          <p:nvPr/>
        </p:nvSpPr>
        <p:spPr bwMode="auto">
          <a:xfrm>
            <a:off x="2141538" y="6173788"/>
            <a:ext cx="465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修改自：知識創新與學習型組織，五南圖書，</a:t>
            </a:r>
            <a:r>
              <a:rPr lang="en-US" altLang="zh-TW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B2A0E-1DEA-4498-B933-F296E17BBD7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02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思維的例子</a:t>
            </a:r>
          </a:p>
        </p:txBody>
      </p:sp>
      <p:sp>
        <p:nvSpPr>
          <p:cNvPr id="475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819150"/>
            <a:ext cx="8229600" cy="54467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200" smtClean="0"/>
              <a:t>事件簡單：如小孩想要買玩具的例子。「玩具」是</a:t>
            </a:r>
            <a:r>
              <a:rPr lang="en-US" altLang="zh-TW" sz="2200" smtClean="0"/>
              <a:t>what it is</a:t>
            </a:r>
            <a:r>
              <a:rPr lang="zh-TW" altLang="en-US" sz="2200" smtClean="0"/>
              <a:t>，「想要」是</a:t>
            </a:r>
            <a:r>
              <a:rPr lang="en-US" altLang="zh-TW" sz="2200" smtClean="0"/>
              <a:t>having</a:t>
            </a:r>
            <a:r>
              <a:rPr lang="zh-TW" altLang="en-US" sz="2200" smtClean="0"/>
              <a:t>（由錢取代玩具）。有了玩具對他是好的（可炫燿，可打發時間），因而決定買玩具。此歷程，其思維是由本質性、</a:t>
            </a:r>
            <a:r>
              <a:rPr lang="en-US" altLang="zh-TW" sz="2200" smtClean="0"/>
              <a:t>Genetic</a:t>
            </a:r>
            <a:r>
              <a:rPr lang="zh-TW" altLang="en-US" sz="2200" smtClean="0"/>
              <a:t>而直接跳到</a:t>
            </a:r>
            <a:r>
              <a:rPr lang="en-US" altLang="zh-TW" sz="2200" smtClean="0"/>
              <a:t>Ideology Forming</a:t>
            </a:r>
            <a:r>
              <a:rPr lang="zh-TW" altLang="en-US" sz="2200" smtClean="0"/>
              <a:t>、</a:t>
            </a:r>
            <a:r>
              <a:rPr lang="en-US" altLang="zh-TW" sz="2200" smtClean="0"/>
              <a:t>Decision Making</a:t>
            </a:r>
            <a:r>
              <a:rPr lang="zh-TW" altLang="en-US" sz="2200" smtClean="0"/>
              <a:t>的階段。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200" smtClean="0"/>
              <a:t>事件複雜：如學童想要考好數學的例子。「數學」是</a:t>
            </a:r>
            <a:r>
              <a:rPr lang="en-US" altLang="zh-TW" sz="2200" smtClean="0"/>
              <a:t>what it is</a:t>
            </a:r>
            <a:r>
              <a:rPr lang="zh-TW" altLang="en-US" sz="2200" smtClean="0"/>
              <a:t>，「想要考好」是</a:t>
            </a:r>
            <a:r>
              <a:rPr lang="en-US" altLang="zh-TW" sz="2200" smtClean="0"/>
              <a:t>having</a:t>
            </a:r>
            <a:r>
              <a:rPr lang="zh-TW" altLang="en-US" sz="2200" smtClean="0"/>
              <a:t>（增加分數），對考數學「分析原因，歸納原因」，若以前是準備不夠，方法錯誤（例如只用看的），然後請問考得好的學童，其準備的時間、準備的方式，而「省思」（</a:t>
            </a:r>
            <a:r>
              <a:rPr lang="en-US" altLang="zh-TW" sz="2200" smtClean="0"/>
              <a:t>Reflective Thinking</a:t>
            </a:r>
            <a:r>
              <a:rPr lang="zh-TW" altLang="en-US" sz="2200" smtClean="0"/>
              <a:t>）自己以前的準備方法與時間不適當，必須增加準備時間及用演練的方式（演練方式亦較花時間），然而想到花時間，就會減少玩的時間，因此「玩與準備數學的權重價值意念形成」，選擇花時間準備數學，或大考大玩，繼續逃避準備（決策）。若省思之後，還能增加</a:t>
            </a:r>
            <a:r>
              <a:rPr lang="zh-TW" altLang="en-US" sz="2200" b="1" u="sng" smtClean="0">
                <a:solidFill>
                  <a:srgbClr val="FFFF66"/>
                </a:solidFill>
              </a:rPr>
              <a:t>系統思考</a:t>
            </a:r>
            <a:r>
              <a:rPr lang="zh-TW" altLang="en-US" sz="2200" smtClean="0"/>
              <a:t>，則可能會有為避免考差後悔再立志</a:t>
            </a:r>
            <a:r>
              <a:rPr lang="en-US" altLang="zh-TW" sz="2200" smtClean="0">
                <a:latin typeface="標楷體" pitchFamily="65" charset="-120"/>
              </a:rPr>
              <a:t>……</a:t>
            </a:r>
            <a:r>
              <a:rPr lang="zh-TW" altLang="en-US" sz="2200" smtClean="0"/>
              <a:t>循環的認知，因而可能願意多花點時間練習數學，成績變好一點，下次再多花一點時間練習</a:t>
            </a:r>
            <a:r>
              <a:rPr lang="en-US" altLang="zh-TW" sz="2200" smtClean="0">
                <a:latin typeface="標楷體" pitchFamily="65" charset="-120"/>
              </a:rPr>
              <a:t>…</a:t>
            </a:r>
            <a:r>
              <a:rPr lang="zh-TW" altLang="en-US" sz="2200" smtClean="0"/>
              <a:t>的循環，如此再去做價值的決定</a:t>
            </a:r>
            <a:r>
              <a:rPr lang="en-US" altLang="zh-TW" sz="2200" smtClean="0"/>
              <a:t>(Ideology Forming)</a:t>
            </a:r>
            <a:r>
              <a:rPr lang="zh-TW" altLang="en-US" sz="2200" smtClean="0"/>
              <a:t>，則其選擇行為模式可能改變。故系統思考是一種輔助性（</a:t>
            </a:r>
            <a:r>
              <a:rPr lang="en-US" altLang="zh-TW" sz="2200" smtClean="0"/>
              <a:t>Facilitative</a:t>
            </a:r>
            <a:r>
              <a:rPr lang="zh-TW" altLang="en-US" sz="2200" smtClean="0"/>
              <a:t>）思考，這種思考在解決問題上可以幫助問題解決不會衍生更多問題。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54F96-063D-4263-9413-1A2BA15FCB4F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grpSp>
        <p:nvGrpSpPr>
          <p:cNvPr id="2" name="Group 1072"/>
          <p:cNvGrpSpPr>
            <a:grpSpLocks/>
          </p:cNvGrpSpPr>
          <p:nvPr/>
        </p:nvGrpSpPr>
        <p:grpSpPr bwMode="auto">
          <a:xfrm>
            <a:off x="223838" y="2770188"/>
            <a:ext cx="3773487" cy="3429000"/>
            <a:chOff x="864" y="1104"/>
            <a:chExt cx="2377" cy="2160"/>
          </a:xfrm>
        </p:grpSpPr>
        <p:sp>
          <p:nvSpPr>
            <p:cNvPr id="476187" name="Oval 1028"/>
            <p:cNvSpPr>
              <a:spLocks noChangeArrowheads="1"/>
            </p:cNvSpPr>
            <p:nvPr/>
          </p:nvSpPr>
          <p:spPr bwMode="auto">
            <a:xfrm>
              <a:off x="864" y="1104"/>
              <a:ext cx="2377" cy="216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169435" name="Text Box 1051"/>
            <p:cNvSpPr txBox="1">
              <a:spLocks noChangeArrowheads="1"/>
            </p:cNvSpPr>
            <p:nvPr/>
          </p:nvSpPr>
          <p:spPr bwMode="auto">
            <a:xfrm>
              <a:off x="1680" y="2976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外在世界</a:t>
              </a:r>
            </a:p>
          </p:txBody>
        </p:sp>
        <p:sp>
          <p:nvSpPr>
            <p:cNvPr id="476189" name="Line 1050"/>
            <p:cNvSpPr>
              <a:spLocks noChangeShapeType="1"/>
            </p:cNvSpPr>
            <p:nvPr/>
          </p:nvSpPr>
          <p:spPr bwMode="auto">
            <a:xfrm>
              <a:off x="1344" y="3024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169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心：六根、六塵、六識</a:t>
            </a:r>
          </a:p>
        </p:txBody>
      </p:sp>
      <p:grpSp>
        <p:nvGrpSpPr>
          <p:cNvPr id="3" name="Group 1073"/>
          <p:cNvGrpSpPr>
            <a:grpSpLocks/>
          </p:cNvGrpSpPr>
          <p:nvPr/>
        </p:nvGrpSpPr>
        <p:grpSpPr bwMode="auto">
          <a:xfrm>
            <a:off x="985838" y="3455988"/>
            <a:ext cx="2263775" cy="2057400"/>
            <a:chOff x="1344" y="1536"/>
            <a:chExt cx="1426" cy="1296"/>
          </a:xfrm>
        </p:grpSpPr>
        <p:grpSp>
          <p:nvGrpSpPr>
            <p:cNvPr id="4" name="Group 1067"/>
            <p:cNvGrpSpPr>
              <a:grpSpLocks/>
            </p:cNvGrpSpPr>
            <p:nvPr/>
          </p:nvGrpSpPr>
          <p:grpSpPr bwMode="auto">
            <a:xfrm>
              <a:off x="1344" y="1536"/>
              <a:ext cx="1426" cy="1296"/>
              <a:chOff x="1344" y="1536"/>
              <a:chExt cx="1426" cy="1296"/>
            </a:xfrm>
          </p:grpSpPr>
          <p:sp>
            <p:nvSpPr>
              <p:cNvPr id="476185" name="Oval 1044"/>
              <p:cNvSpPr>
                <a:spLocks noChangeArrowheads="1"/>
              </p:cNvSpPr>
              <p:nvPr/>
            </p:nvSpPr>
            <p:spPr bwMode="auto">
              <a:xfrm>
                <a:off x="1344" y="1536"/>
                <a:ext cx="1426" cy="1296"/>
              </a:xfrm>
              <a:prstGeom prst="ellipse">
                <a:avLst/>
              </a:prstGeom>
              <a:solidFill>
                <a:srgbClr val="CC33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2400">
                  <a:solidFill>
                    <a:srgbClr val="CCEC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6186" name="Line 1045"/>
              <p:cNvSpPr>
                <a:spLocks noChangeShapeType="1"/>
              </p:cNvSpPr>
              <p:nvPr/>
            </p:nvSpPr>
            <p:spPr bwMode="auto">
              <a:xfrm>
                <a:off x="1522" y="2592"/>
                <a:ext cx="10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169430" name="Text Box 1046"/>
            <p:cNvSpPr txBox="1">
              <a:spLocks noChangeArrowheads="1"/>
            </p:cNvSpPr>
            <p:nvPr/>
          </p:nvSpPr>
          <p:spPr bwMode="auto">
            <a:xfrm>
              <a:off x="1762" y="257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600">
                  <a:solidFill>
                    <a:srgbClr val="CCE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內心世界</a:t>
              </a:r>
              <a:endParaRPr lang="zh-TW" altLang="en-US" sz="1600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1071"/>
          <p:cNvGrpSpPr>
            <a:grpSpLocks/>
          </p:cNvGrpSpPr>
          <p:nvPr/>
        </p:nvGrpSpPr>
        <p:grpSpPr bwMode="auto">
          <a:xfrm>
            <a:off x="376238" y="3074988"/>
            <a:ext cx="3435350" cy="2424112"/>
            <a:chOff x="960" y="1296"/>
            <a:chExt cx="2164" cy="1527"/>
          </a:xfrm>
        </p:grpSpPr>
        <p:sp>
          <p:nvSpPr>
            <p:cNvPr id="476177" name="Text Box 1049"/>
            <p:cNvSpPr txBox="1">
              <a:spLocks noChangeArrowheads="1"/>
            </p:cNvSpPr>
            <p:nvPr/>
          </p:nvSpPr>
          <p:spPr bwMode="auto">
            <a:xfrm>
              <a:off x="1440" y="129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色</a:t>
              </a:r>
            </a:p>
          </p:txBody>
        </p:sp>
        <p:sp>
          <p:nvSpPr>
            <p:cNvPr id="476178" name="Text Box 1055"/>
            <p:cNvSpPr txBox="1">
              <a:spLocks noChangeArrowheads="1"/>
            </p:cNvSpPr>
            <p:nvPr/>
          </p:nvSpPr>
          <p:spPr bwMode="auto">
            <a:xfrm>
              <a:off x="1056" y="249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觸</a:t>
              </a:r>
            </a:p>
          </p:txBody>
        </p:sp>
        <p:sp>
          <p:nvSpPr>
            <p:cNvPr id="476179" name="Text Box 1056"/>
            <p:cNvSpPr txBox="1">
              <a:spLocks noChangeArrowheads="1"/>
            </p:cNvSpPr>
            <p:nvPr/>
          </p:nvSpPr>
          <p:spPr bwMode="auto">
            <a:xfrm>
              <a:off x="960" y="1872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法</a:t>
              </a:r>
            </a:p>
          </p:txBody>
        </p:sp>
        <p:sp>
          <p:nvSpPr>
            <p:cNvPr id="476180" name="Text Box 1057"/>
            <p:cNvSpPr txBox="1">
              <a:spLocks noChangeArrowheads="1"/>
            </p:cNvSpPr>
            <p:nvPr/>
          </p:nvSpPr>
          <p:spPr bwMode="auto">
            <a:xfrm>
              <a:off x="2784" y="1872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香</a:t>
              </a:r>
            </a:p>
          </p:txBody>
        </p:sp>
        <p:sp>
          <p:nvSpPr>
            <p:cNvPr id="476181" name="Text Box 1058"/>
            <p:cNvSpPr txBox="1">
              <a:spLocks noChangeArrowheads="1"/>
            </p:cNvSpPr>
            <p:nvPr/>
          </p:nvSpPr>
          <p:spPr bwMode="auto">
            <a:xfrm>
              <a:off x="2688" y="249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味</a:t>
              </a:r>
            </a:p>
          </p:txBody>
        </p:sp>
        <p:sp>
          <p:nvSpPr>
            <p:cNvPr id="476182" name="Text Box 1059"/>
            <p:cNvSpPr txBox="1">
              <a:spLocks noChangeArrowheads="1"/>
            </p:cNvSpPr>
            <p:nvPr/>
          </p:nvSpPr>
          <p:spPr bwMode="auto">
            <a:xfrm>
              <a:off x="2400" y="129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聲</a:t>
              </a:r>
            </a:p>
          </p:txBody>
        </p:sp>
      </p:grpSp>
      <p:grpSp>
        <p:nvGrpSpPr>
          <p:cNvPr id="6" name="Group 1070"/>
          <p:cNvGrpSpPr>
            <a:grpSpLocks/>
          </p:cNvGrpSpPr>
          <p:nvPr/>
        </p:nvGrpSpPr>
        <p:grpSpPr bwMode="auto">
          <a:xfrm>
            <a:off x="1062038" y="3608388"/>
            <a:ext cx="2165350" cy="1600200"/>
            <a:chOff x="1392" y="1632"/>
            <a:chExt cx="1364" cy="1008"/>
          </a:xfrm>
        </p:grpSpPr>
        <p:sp>
          <p:nvSpPr>
            <p:cNvPr id="476170" name="Text Box 1047"/>
            <p:cNvSpPr txBox="1">
              <a:spLocks noChangeArrowheads="1"/>
            </p:cNvSpPr>
            <p:nvPr/>
          </p:nvSpPr>
          <p:spPr bwMode="auto">
            <a:xfrm>
              <a:off x="1632" y="1632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眼</a:t>
              </a:r>
            </a:p>
          </p:txBody>
        </p:sp>
        <p:sp>
          <p:nvSpPr>
            <p:cNvPr id="476171" name="Text Box 1060"/>
            <p:cNvSpPr txBox="1">
              <a:spLocks noChangeArrowheads="1"/>
            </p:cNvSpPr>
            <p:nvPr/>
          </p:nvSpPr>
          <p:spPr bwMode="auto">
            <a:xfrm>
              <a:off x="2256" y="1632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耳</a:t>
              </a:r>
            </a:p>
          </p:txBody>
        </p:sp>
        <p:sp>
          <p:nvSpPr>
            <p:cNvPr id="476172" name="Text Box 1061"/>
            <p:cNvSpPr txBox="1">
              <a:spLocks noChangeArrowheads="1"/>
            </p:cNvSpPr>
            <p:nvPr/>
          </p:nvSpPr>
          <p:spPr bwMode="auto">
            <a:xfrm>
              <a:off x="1392" y="1920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意</a:t>
              </a:r>
            </a:p>
          </p:txBody>
        </p:sp>
        <p:sp>
          <p:nvSpPr>
            <p:cNvPr id="476173" name="Text Box 1062"/>
            <p:cNvSpPr txBox="1">
              <a:spLocks noChangeArrowheads="1"/>
            </p:cNvSpPr>
            <p:nvPr/>
          </p:nvSpPr>
          <p:spPr bwMode="auto">
            <a:xfrm>
              <a:off x="2448" y="1968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鼻</a:t>
              </a:r>
            </a:p>
          </p:txBody>
        </p:sp>
        <p:sp>
          <p:nvSpPr>
            <p:cNvPr id="476174" name="Text Box 1063"/>
            <p:cNvSpPr txBox="1">
              <a:spLocks noChangeArrowheads="1"/>
            </p:cNvSpPr>
            <p:nvPr/>
          </p:nvSpPr>
          <p:spPr bwMode="auto">
            <a:xfrm>
              <a:off x="2304" y="2352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舌</a:t>
              </a:r>
            </a:p>
          </p:txBody>
        </p:sp>
        <p:sp>
          <p:nvSpPr>
            <p:cNvPr id="476175" name="Text Box 1064"/>
            <p:cNvSpPr txBox="1">
              <a:spLocks noChangeArrowheads="1"/>
            </p:cNvSpPr>
            <p:nvPr/>
          </p:nvSpPr>
          <p:spPr bwMode="auto">
            <a:xfrm>
              <a:off x="1488" y="2304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身</a:t>
              </a:r>
            </a:p>
          </p:txBody>
        </p:sp>
        <p:sp>
          <p:nvSpPr>
            <p:cNvPr id="476176" name="Text Box 1065"/>
            <p:cNvSpPr txBox="1">
              <a:spLocks noChangeArrowheads="1"/>
            </p:cNvSpPr>
            <p:nvPr/>
          </p:nvSpPr>
          <p:spPr bwMode="auto">
            <a:xfrm>
              <a:off x="1712" y="1920"/>
              <a:ext cx="756" cy="4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40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六根</a:t>
              </a:r>
            </a:p>
          </p:txBody>
        </p:sp>
      </p:grpSp>
      <p:sp>
        <p:nvSpPr>
          <p:cNvPr id="1169458" name="Text Box 1074"/>
          <p:cNvSpPr txBox="1">
            <a:spLocks noChangeArrowheads="1"/>
          </p:cNvSpPr>
          <p:nvPr/>
        </p:nvSpPr>
        <p:spPr bwMode="auto">
          <a:xfrm>
            <a:off x="385763" y="1223963"/>
            <a:ext cx="8534400" cy="13731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觀自在菩薩，行深般若波羅蜜多時，照見五蘊皆空。度一切苦厄。舍利子，色不異空，空不異色，色即是空，空即是色，</a:t>
            </a:r>
            <a:r>
              <a:rPr lang="zh-TW" altLang="en-US" sz="2800" b="1" u="sng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受</a:t>
            </a:r>
            <a:r>
              <a:rPr lang="zh-TW" altLang="en-US" sz="2800" b="1" u="sng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想</a:t>
            </a:r>
            <a:r>
              <a:rPr lang="zh-TW" altLang="en-US" sz="2800" b="1" u="sng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行</a:t>
            </a:r>
            <a:r>
              <a:rPr lang="zh-TW" altLang="en-US" sz="2800" b="1" u="sng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識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亦復如是。</a:t>
            </a:r>
          </a:p>
        </p:txBody>
      </p:sp>
      <p:sp>
        <p:nvSpPr>
          <p:cNvPr id="1169459" name="Text Box 1075"/>
          <p:cNvSpPr txBox="1">
            <a:spLocks noChangeArrowheads="1"/>
          </p:cNvSpPr>
          <p:nvPr/>
        </p:nvSpPr>
        <p:spPr bwMode="auto">
          <a:xfrm>
            <a:off x="4122738" y="3338513"/>
            <a:ext cx="4756150" cy="2282825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受：以</a:t>
            </a:r>
            <a:r>
              <a:rPr lang="zh-TW" altLang="en-US" sz="2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六根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接收外在</a:t>
            </a:r>
            <a:r>
              <a:rPr lang="zh-TW" altLang="en-US" sz="2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六塵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世界。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想：將資訊存入大腦並加以比對。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行：進行推理與決策，以口行、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        或身行、或意行。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識：上述反應與行為之結果形成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        其內心世界的六識心智。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945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945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9458" grpId="0" build="p" animBg="1" autoUpdateAnimBg="0"/>
      <p:bldP spid="1169459" grpId="0" build="p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1088</Words>
  <Application>Microsoft Office PowerPoint</Application>
  <PresentationFormat>如螢幕大小 (4:3)</PresentationFormat>
  <Paragraphs>120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教學目標</vt:lpstr>
      <vt:lpstr>策略層次的知識管理</vt:lpstr>
      <vt:lpstr>策略思考：心智模式與思維</vt:lpstr>
      <vt:lpstr>策略思考：心智模式與思維</vt:lpstr>
      <vt:lpstr>策略思考：心智模式與思維</vt:lpstr>
      <vt:lpstr>思維的例子</vt:lpstr>
      <vt:lpstr>心：六根、六塵、六識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策略層次的知識管理</dc:title>
  <dc:creator>Your User Name</dc:creator>
  <cp:lastModifiedBy>Your User Name</cp:lastModifiedBy>
  <cp:revision>1</cp:revision>
  <dcterms:created xsi:type="dcterms:W3CDTF">2010-07-14T01:44:43Z</dcterms:created>
  <dcterms:modified xsi:type="dcterms:W3CDTF">2010-07-14T01:45:04Z</dcterms:modified>
</cp:coreProperties>
</file>